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5.jpg" ContentType="image/png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70" r:id="rId3"/>
    <p:sldId id="296" r:id="rId4"/>
    <p:sldId id="300" r:id="rId5"/>
    <p:sldId id="274" r:id="rId6"/>
    <p:sldId id="282" r:id="rId7"/>
    <p:sldId id="281" r:id="rId8"/>
    <p:sldId id="280" r:id="rId9"/>
    <p:sldId id="275" r:id="rId10"/>
    <p:sldId id="256" r:id="rId11"/>
    <p:sldId id="278" r:id="rId12"/>
    <p:sldId id="271" r:id="rId13"/>
    <p:sldId id="276" r:id="rId14"/>
    <p:sldId id="273" r:id="rId15"/>
    <p:sldId id="269" r:id="rId16"/>
    <p:sldId id="277" r:id="rId17"/>
    <p:sldId id="301" r:id="rId18"/>
    <p:sldId id="284" r:id="rId19"/>
    <p:sldId id="297" r:id="rId20"/>
    <p:sldId id="289" r:id="rId21"/>
    <p:sldId id="288" r:id="rId22"/>
    <p:sldId id="290" r:id="rId23"/>
    <p:sldId id="298" r:id="rId24"/>
    <p:sldId id="291" r:id="rId25"/>
    <p:sldId id="286" r:id="rId26"/>
    <p:sldId id="299" r:id="rId27"/>
    <p:sldId id="293" r:id="rId28"/>
    <p:sldId id="294" r:id="rId29"/>
    <p:sldId id="292" r:id="rId30"/>
    <p:sldId id="295" r:id="rId31"/>
    <p:sldId id="302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8" userDrawn="1">
          <p15:clr>
            <a:srgbClr val="A4A3A4"/>
          </p15:clr>
        </p15:guide>
        <p15:guide id="4" pos="7582" userDrawn="1">
          <p15:clr>
            <a:srgbClr val="A4A3A4"/>
          </p15:clr>
        </p15:guide>
        <p15:guide id="5" orient="horz" pos="4224" userDrawn="1">
          <p15:clr>
            <a:srgbClr val="A4A3A4"/>
          </p15:clr>
        </p15:guide>
        <p15:guide id="6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E65"/>
    <a:srgbClr val="F7F7F7"/>
    <a:srgbClr val="5B9BD5"/>
    <a:srgbClr val="D55638"/>
    <a:srgbClr val="F4D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7925" autoAdjust="0"/>
  </p:normalViewPr>
  <p:slideViewPr>
    <p:cSldViewPr snapToGrid="0" showGuides="1">
      <p:cViewPr varScale="1">
        <p:scale>
          <a:sx n="78" d="100"/>
          <a:sy n="78" d="100"/>
        </p:scale>
        <p:origin x="630" y="84"/>
      </p:cViewPr>
      <p:guideLst>
        <p:guide orient="horz" pos="2160"/>
        <p:guide pos="3840"/>
        <p:guide pos="98"/>
        <p:guide pos="7582"/>
        <p:guide orient="horz" pos="4224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D4EC7-0659-496B-800C-22A818E10A1F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D4C3-3517-494E-B46B-442E9169B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59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在我们平时所见到的设计中，最常见到的分割、强调元素应该是线和面，而其实线框的灵活运用也同样具有分割强调作用，让作品能够别具一格。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44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闭合式线框运用于较多信息内容的版式内页，对整体版面进行协调，强调和人物、文案的区分。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893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闭合式线框的第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种制作应用：渐变色分隔线框。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91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闭合式线框运用于较多信息内容的目录页，对整体版面进行协调，强调和文案的区分。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62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那么，开放式线框的制作和在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设计当中的场景应用又有何不同呢？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847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开放式线框的制作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81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开放式线框元素往往与文案结合一起展示，通过这种残缺的线框将用户的视觉中心指引到我们想表达的内容上，往往会起到文案修复的作用。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285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11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像这页表单部分的设计，添加了线框元素，让原本复杂相互干扰的文案数据信息变得调理清晰，画面简洁，视觉强化。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6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而在这个设计作品，画面中有多高不同的文案信息，都集中在一个画面当中，我们如何得知哪个是主，哪个是次？</a:t>
            </a:r>
            <a:endParaRPr lang="en-US" altLang="zh-CN" dirty="0" smtClean="0"/>
          </a:p>
          <a:p>
            <a:r>
              <a:rPr lang="zh-CN" altLang="en-US" dirty="0" smtClean="0"/>
              <a:t>为了让用户清晰的阅读到每一个单独的文案内容，我们就可以利用不同大小的线框元素，来避免内容的冲突和杂乱，也使文字具有一定的强调作用。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40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这页作品则是把版面内容进行分割有效区分不同，让排版也变得规整美观。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14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78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闭合式线框的制作和在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设计当中的应用场景。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7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0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闭合式线框运用于封面制作，对整体页面进行协调，强调和区分。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闭合式线框运用于较多信息内容的版式内页，对整体版面进行协调，强调和人物、文案的区分。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D4C3-3517-494E-B46B-442E9169B90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69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2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1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9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8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0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5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55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3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5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52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8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81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Dmnd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5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Dmnd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 userDrawn="1"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712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12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7080-2C84-4652-BB7F-3ED6F94E7896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4C61-1332-45ED-AC6E-14C01FB53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07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9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202495" y="812006"/>
            <a:ext cx="11217979" cy="5233988"/>
          </a:xfrm>
          <a:custGeom>
            <a:avLst/>
            <a:gdLst>
              <a:gd name="connsiteX0" fmla="*/ 0 w 7086600"/>
              <a:gd name="connsiteY0" fmla="*/ 704850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0" h="5753100">
                <a:moveTo>
                  <a:pt x="0" y="704850"/>
                </a:moveTo>
                <a:lnTo>
                  <a:pt x="0" y="0"/>
                </a:lnTo>
                <a:lnTo>
                  <a:pt x="7086600" y="0"/>
                </a:lnTo>
                <a:lnTo>
                  <a:pt x="7086600" y="5753100"/>
                </a:lnTo>
                <a:lnTo>
                  <a:pt x="0" y="5753100"/>
                </a:lnTo>
                <a:lnTo>
                  <a:pt x="0" y="5010150"/>
                </a:lnTo>
              </a:path>
            </a:pathLst>
          </a:custGeom>
          <a:noFill/>
          <a:ln w="88900">
            <a:solidFill>
              <a:srgbClr val="0F4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0"/>
          <a:stretch/>
        </p:blipFill>
        <p:spPr>
          <a:xfrm>
            <a:off x="5788235" y="187325"/>
            <a:ext cx="6231328" cy="6483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438120" y="1813006"/>
            <a:ext cx="4076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“框”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98210" y="2803833"/>
            <a:ext cx="2635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视点</a:t>
            </a:r>
            <a:endParaRPr lang="zh-CN" altLang="en-US" sz="8800" dirty="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7032" y="4496371"/>
            <a:ext cx="549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dist"/>
            <a:r>
              <a:rPr lang="zh-CN" altLang="en-US" sz="2400" b="0" dirty="0" smtClean="0"/>
              <a:t>卓启与你一起解读</a:t>
            </a:r>
            <a:r>
              <a:rPr lang="en-US" altLang="zh-CN" sz="2400" b="0" dirty="0"/>
              <a:t>PPT</a:t>
            </a:r>
            <a:r>
              <a:rPr lang="zh-CN" altLang="en-US" sz="2400" b="0" dirty="0"/>
              <a:t>中线框的奥妙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564563" y="6283208"/>
            <a:ext cx="345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/>
            <a:r>
              <a:rPr lang="en-US" altLang="zh-CN" sz="1600" b="0" dirty="0" smtClean="0">
                <a:solidFill>
                  <a:schemeClr val="bg1"/>
                </a:solidFill>
                <a:latin typeface="DINPro-Light" panose="02000504040000020003" pitchFamily="50" charset="0"/>
              </a:rPr>
              <a:t>DESIGNED BY ZHUOQI</a:t>
            </a:r>
            <a:endParaRPr lang="zh-CN" altLang="en-US" sz="1600" b="0" dirty="0">
              <a:solidFill>
                <a:schemeClr val="bg1"/>
              </a:solidFill>
              <a:latin typeface="DINPro-Light" panose="02000504040000020003" pitchFamily="50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00448" y="2151561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你所选</a:t>
            </a:r>
          </a:p>
        </p:txBody>
      </p:sp>
      <p:sp>
        <p:nvSpPr>
          <p:cNvPr id="6" name="矩形 5"/>
          <p:cNvSpPr/>
          <p:nvPr/>
        </p:nvSpPr>
        <p:spPr>
          <a:xfrm>
            <a:off x="2140496" y="3142388"/>
            <a:ext cx="1274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聚焦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605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8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"/>
            <a:ext cx="12192000" cy="1685925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" b="5833"/>
          <a:stretch/>
        </p:blipFill>
        <p:spPr>
          <a:xfrm>
            <a:off x="-1" y="1671634"/>
            <a:ext cx="7626826" cy="5032800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739" y="1671635"/>
            <a:ext cx="7095261" cy="50328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242000" y="554906"/>
            <a:ext cx="3708000" cy="576111"/>
            <a:chOff x="4634552" y="654299"/>
            <a:chExt cx="3708000" cy="576111"/>
          </a:xfrm>
        </p:grpSpPr>
        <p:sp>
          <p:nvSpPr>
            <p:cNvPr id="11" name="矩形 10"/>
            <p:cNvSpPr/>
            <p:nvPr/>
          </p:nvSpPr>
          <p:spPr>
            <a:xfrm>
              <a:off x="4634552" y="690299"/>
              <a:ext cx="3708000" cy="539645"/>
            </a:xfrm>
            <a:prstGeom prst="rect">
              <a:avLst/>
            </a:prstGeom>
            <a:noFill/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842873" y="654299"/>
              <a:ext cx="576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21065" y="707190"/>
              <a:ext cx="35718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变化线框，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设计感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4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43159" y="2185770"/>
            <a:ext cx="3646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视觉聚焦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91432" y="4849099"/>
            <a:ext cx="560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sz="2800" b="0" dirty="0" smtClean="0">
                <a:solidFill>
                  <a:schemeClr val="bg1">
                    <a:lumMod val="95000"/>
                  </a:schemeClr>
                </a:solidFill>
              </a:rPr>
              <a:t>纵深搭配，营造视觉层次感</a:t>
            </a:r>
            <a:endParaRPr lang="zh-CN" alt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49188" y="1485682"/>
            <a:ext cx="4493625" cy="3150394"/>
          </a:xfrm>
          <a:custGeom>
            <a:avLst/>
            <a:gdLst>
              <a:gd name="connsiteX0" fmla="*/ 0 w 7086600"/>
              <a:gd name="connsiteY0" fmla="*/ 704850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  <a:gd name="connsiteX0" fmla="*/ 18051 w 7086600"/>
              <a:gd name="connsiteY0" fmla="*/ 3406032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  <a:gd name="connsiteX0" fmla="*/ 8882 w 7086600"/>
              <a:gd name="connsiteY0" fmla="*/ 3453893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0" h="5753100">
                <a:moveTo>
                  <a:pt x="8882" y="3453893"/>
                </a:moveTo>
                <a:cubicBezTo>
                  <a:pt x="5921" y="2302595"/>
                  <a:pt x="2961" y="1151298"/>
                  <a:pt x="0" y="0"/>
                </a:cubicBezTo>
                <a:lnTo>
                  <a:pt x="7086600" y="0"/>
                </a:lnTo>
                <a:lnTo>
                  <a:pt x="7086600" y="5753100"/>
                </a:lnTo>
                <a:lnTo>
                  <a:pt x="0" y="5753100"/>
                </a:lnTo>
                <a:lnTo>
                  <a:pt x="0" y="5010150"/>
                </a:lnTo>
              </a:path>
            </a:pathLst>
          </a:cu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04809" y="3345359"/>
            <a:ext cx="493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</a:t>
            </a:r>
            <a:r>
              <a:rPr lang="en-US" altLang="zh-CN" sz="2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. Visual </a:t>
            </a:r>
            <a:r>
              <a:rPr lang="en-US" altLang="zh-CN" sz="28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focus</a:t>
            </a:r>
            <a:endParaRPr lang="zh-CN" altLang="en-US" sz="2800" spc="3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4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6858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10070" y="4167266"/>
            <a:ext cx="3569410" cy="539645"/>
          </a:xfrm>
          <a:prstGeom prst="rect">
            <a:avLst/>
          </a:prstGeom>
          <a:noFill/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cxnSpLocks noChangeAspect="1"/>
          </p:cNvCxnSpPr>
          <p:nvPr/>
        </p:nvCxnSpPr>
        <p:spPr>
          <a:xfrm flipH="1">
            <a:off x="8662486" y="3212793"/>
            <a:ext cx="503999" cy="504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cxnSpLocks noChangeAspect="1"/>
          </p:cNvCxnSpPr>
          <p:nvPr/>
        </p:nvCxnSpPr>
        <p:spPr>
          <a:xfrm flipH="1">
            <a:off x="7013576" y="5304940"/>
            <a:ext cx="251999" cy="252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cxnSpLocks noChangeAspect="1"/>
          </p:cNvCxnSpPr>
          <p:nvPr/>
        </p:nvCxnSpPr>
        <p:spPr>
          <a:xfrm flipH="1">
            <a:off x="8227522" y="3626793"/>
            <a:ext cx="179999" cy="180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718388" y="4131266"/>
            <a:ext cx="576000" cy="72000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400486" y="4995321"/>
            <a:ext cx="47343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0" dirty="0" smtClean="0"/>
              <a:t>为了让图片和文案左右两边的视觉平衡，加入线框元素与场景图片相结合，瞬间整个画面变得富有设计感起来！</a:t>
            </a:r>
            <a:endParaRPr lang="zh-CN" altLang="en-US" sz="1800" b="0" dirty="0"/>
          </a:p>
        </p:txBody>
      </p:sp>
      <p:sp>
        <p:nvSpPr>
          <p:cNvPr id="9" name="矩形 8"/>
          <p:cNvSpPr/>
          <p:nvPr/>
        </p:nvSpPr>
        <p:spPr>
          <a:xfrm>
            <a:off x="7596580" y="418415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线框元素的视觉平衡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34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6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467"/>
          <a:stretch/>
        </p:blipFill>
        <p:spPr>
          <a:xfrm>
            <a:off x="0" y="1685924"/>
            <a:ext cx="7628571" cy="50196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"/>
            <a:ext cx="12192000" cy="1685925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85511" y="554906"/>
            <a:ext cx="4220978" cy="576111"/>
            <a:chOff x="4634552" y="654299"/>
            <a:chExt cx="4220978" cy="576111"/>
          </a:xfrm>
        </p:grpSpPr>
        <p:sp>
          <p:nvSpPr>
            <p:cNvPr id="7" name="矩形 6"/>
            <p:cNvSpPr/>
            <p:nvPr/>
          </p:nvSpPr>
          <p:spPr>
            <a:xfrm>
              <a:off x="4634552" y="690299"/>
              <a:ext cx="4220978" cy="539645"/>
            </a:xfrm>
            <a:prstGeom prst="rect">
              <a:avLst/>
            </a:prstGeom>
            <a:noFill/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42873" y="654299"/>
              <a:ext cx="576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21065" y="707190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搭配具有空间感背景图片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b="27525"/>
          <a:stretch/>
        </p:blipFill>
        <p:spPr>
          <a:xfrm>
            <a:off x="7628570" y="1657349"/>
            <a:ext cx="4563429" cy="50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499370" y="1320283"/>
            <a:ext cx="7193260" cy="4217434"/>
            <a:chOff x="4004686" y="1868056"/>
            <a:chExt cx="4224914" cy="2477082"/>
          </a:xfrm>
        </p:grpSpPr>
        <p:sp>
          <p:nvSpPr>
            <p:cNvPr id="2" name="矩形 1"/>
            <p:cNvSpPr/>
            <p:nvPr/>
          </p:nvSpPr>
          <p:spPr>
            <a:xfrm>
              <a:off x="4004686" y="2959277"/>
              <a:ext cx="4224914" cy="804478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/>
            <p:cNvCxnSpPr>
              <a:cxnSpLocks noChangeAspect="1"/>
            </p:cNvCxnSpPr>
            <p:nvPr/>
          </p:nvCxnSpPr>
          <p:spPr>
            <a:xfrm flipH="1">
              <a:off x="6905068" y="1868056"/>
              <a:ext cx="751338" cy="75134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>
              <a:cxnSpLocks noChangeAspect="1"/>
            </p:cNvCxnSpPr>
            <p:nvPr/>
          </p:nvCxnSpPr>
          <p:spPr>
            <a:xfrm flipH="1">
              <a:off x="4361816" y="3969468"/>
              <a:ext cx="375668" cy="37567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cxnSpLocks noChangeAspect="1"/>
            </p:cNvCxnSpPr>
            <p:nvPr/>
          </p:nvCxnSpPr>
          <p:spPr>
            <a:xfrm flipH="1">
              <a:off x="6256644" y="2485228"/>
              <a:ext cx="268334" cy="268336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4036883" y="3069128"/>
              <a:ext cx="4160520" cy="596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</a:t>
              </a:r>
              <a:r>
                <a:rPr lang="zh-CN" altLang="en-US" sz="6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sz="6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6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中的应用</a:t>
              </a:r>
              <a:endPara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0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38635" y="1853803"/>
            <a:ext cx="4932049" cy="3150394"/>
            <a:chOff x="3638635" y="1485682"/>
            <a:chExt cx="4932049" cy="3150394"/>
          </a:xfrm>
        </p:grpSpPr>
        <p:sp>
          <p:nvSpPr>
            <p:cNvPr id="5" name="矩形 4"/>
            <p:cNvSpPr/>
            <p:nvPr/>
          </p:nvSpPr>
          <p:spPr>
            <a:xfrm>
              <a:off x="4096173" y="2185770"/>
              <a:ext cx="39996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b="1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闭合式线框</a:t>
              </a:r>
              <a:endPara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>
              <a:off x="3849188" y="1485682"/>
              <a:ext cx="4493625" cy="3150394"/>
            </a:xfrm>
            <a:custGeom>
              <a:avLst/>
              <a:gdLst>
                <a:gd name="connsiteX0" fmla="*/ 0 w 7086600"/>
                <a:gd name="connsiteY0" fmla="*/ 704850 h 5753100"/>
                <a:gd name="connsiteX1" fmla="*/ 0 w 7086600"/>
                <a:gd name="connsiteY1" fmla="*/ 0 h 5753100"/>
                <a:gd name="connsiteX2" fmla="*/ 7086600 w 7086600"/>
                <a:gd name="connsiteY2" fmla="*/ 0 h 5753100"/>
                <a:gd name="connsiteX3" fmla="*/ 7086600 w 7086600"/>
                <a:gd name="connsiteY3" fmla="*/ 5753100 h 5753100"/>
                <a:gd name="connsiteX4" fmla="*/ 0 w 7086600"/>
                <a:gd name="connsiteY4" fmla="*/ 5753100 h 5753100"/>
                <a:gd name="connsiteX5" fmla="*/ 0 w 7086600"/>
                <a:gd name="connsiteY5" fmla="*/ 5010150 h 5753100"/>
                <a:gd name="connsiteX0" fmla="*/ 18051 w 7086600"/>
                <a:gd name="connsiteY0" fmla="*/ 3406032 h 5753100"/>
                <a:gd name="connsiteX1" fmla="*/ 0 w 7086600"/>
                <a:gd name="connsiteY1" fmla="*/ 0 h 5753100"/>
                <a:gd name="connsiteX2" fmla="*/ 7086600 w 7086600"/>
                <a:gd name="connsiteY2" fmla="*/ 0 h 5753100"/>
                <a:gd name="connsiteX3" fmla="*/ 7086600 w 7086600"/>
                <a:gd name="connsiteY3" fmla="*/ 5753100 h 5753100"/>
                <a:gd name="connsiteX4" fmla="*/ 0 w 7086600"/>
                <a:gd name="connsiteY4" fmla="*/ 5753100 h 5753100"/>
                <a:gd name="connsiteX5" fmla="*/ 0 w 7086600"/>
                <a:gd name="connsiteY5" fmla="*/ 5010150 h 5753100"/>
                <a:gd name="connsiteX0" fmla="*/ 8882 w 7086600"/>
                <a:gd name="connsiteY0" fmla="*/ 3453893 h 5753100"/>
                <a:gd name="connsiteX1" fmla="*/ 0 w 7086600"/>
                <a:gd name="connsiteY1" fmla="*/ 0 h 5753100"/>
                <a:gd name="connsiteX2" fmla="*/ 7086600 w 7086600"/>
                <a:gd name="connsiteY2" fmla="*/ 0 h 5753100"/>
                <a:gd name="connsiteX3" fmla="*/ 7086600 w 7086600"/>
                <a:gd name="connsiteY3" fmla="*/ 5753100 h 5753100"/>
                <a:gd name="connsiteX4" fmla="*/ 0 w 7086600"/>
                <a:gd name="connsiteY4" fmla="*/ 5753100 h 5753100"/>
                <a:gd name="connsiteX5" fmla="*/ 0 w 7086600"/>
                <a:gd name="connsiteY5" fmla="*/ 5010150 h 57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6600" h="5753100">
                  <a:moveTo>
                    <a:pt x="8882" y="3453893"/>
                  </a:moveTo>
                  <a:cubicBezTo>
                    <a:pt x="5921" y="2302595"/>
                    <a:pt x="2961" y="1151298"/>
                    <a:pt x="0" y="0"/>
                  </a:cubicBezTo>
                  <a:lnTo>
                    <a:pt x="7086600" y="0"/>
                  </a:lnTo>
                  <a:lnTo>
                    <a:pt x="7086600" y="5753100"/>
                  </a:lnTo>
                  <a:lnTo>
                    <a:pt x="0" y="5753100"/>
                  </a:lnTo>
                  <a:lnTo>
                    <a:pt x="0" y="5010150"/>
                  </a:lnTo>
                </a:path>
              </a:pathLst>
            </a:custGeom>
            <a:noFill/>
            <a:ln w="889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38635" y="3345359"/>
              <a:ext cx="49320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8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Closed wire </a:t>
              </a:r>
              <a:r>
                <a:rPr lang="en-US" altLang="zh-CN" sz="2800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frame | </a:t>
              </a:r>
              <a:r>
                <a:rPr lang="en-US" altLang="zh-CN" sz="4800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9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6981" y="6175460"/>
            <a:ext cx="114254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0" dirty="0" smtClean="0">
                <a:solidFill>
                  <a:schemeClr val="bg1"/>
                </a:solidFill>
              </a:rPr>
              <a:t>插入 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— 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形状 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— 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矩形，点击“矩形”，右键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【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设置形状格式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】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，选择“无填充”</a:t>
            </a:r>
            <a:r>
              <a:rPr lang="zh-CN" altLang="en-US" sz="1800" b="0" dirty="0">
                <a:solidFill>
                  <a:schemeClr val="bg1"/>
                </a:solidFill>
              </a:rPr>
              <a:t>，再设置线条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边框的颜色、宽度大小。</a:t>
            </a:r>
            <a:endParaRPr lang="zh-CN" altLang="en-US" sz="1800" b="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81" y="330568"/>
            <a:ext cx="3933333" cy="16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358" y="612362"/>
            <a:ext cx="3447619" cy="42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020" y="1043285"/>
            <a:ext cx="3561905" cy="477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等腰三角形 10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07150" y="3724275"/>
            <a:ext cx="1524445" cy="304800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491541" y="2448837"/>
            <a:ext cx="919159" cy="304800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491541" y="4949356"/>
            <a:ext cx="3354384" cy="865358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058737" y="1688306"/>
            <a:ext cx="276795" cy="206216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20455" y="2173728"/>
            <a:ext cx="3796828" cy="181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435428" y="5814714"/>
            <a:ext cx="391886" cy="186036"/>
          </a:xfrm>
          <a:prstGeom prst="triangle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9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40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72653" y="928470"/>
            <a:ext cx="3646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大纲目录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 rot="5400000">
            <a:off x="3849188" y="-2286001"/>
            <a:ext cx="4493625" cy="4572000"/>
          </a:xfrm>
          <a:custGeom>
            <a:avLst/>
            <a:gdLst>
              <a:gd name="connsiteX0" fmla="*/ 0 w 7086600"/>
              <a:gd name="connsiteY0" fmla="*/ 704850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  <a:gd name="connsiteX0" fmla="*/ 18051 w 7086600"/>
              <a:gd name="connsiteY0" fmla="*/ 3406032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  <a:gd name="connsiteX0" fmla="*/ 8882 w 7086600"/>
              <a:gd name="connsiteY0" fmla="*/ 3453893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0" h="5753100">
                <a:moveTo>
                  <a:pt x="8882" y="3453893"/>
                </a:moveTo>
                <a:cubicBezTo>
                  <a:pt x="5921" y="2302595"/>
                  <a:pt x="2961" y="1151298"/>
                  <a:pt x="0" y="0"/>
                </a:cubicBezTo>
                <a:lnTo>
                  <a:pt x="7086600" y="0"/>
                </a:lnTo>
                <a:lnTo>
                  <a:pt x="7086600" y="5753100"/>
                </a:lnTo>
                <a:lnTo>
                  <a:pt x="0" y="5753100"/>
                </a:lnTo>
                <a:lnTo>
                  <a:pt x="0" y="5010150"/>
                </a:lnTo>
              </a:path>
            </a:pathLst>
          </a:cu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72653" y="526187"/>
            <a:ext cx="346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dist"/>
            <a:r>
              <a:rPr lang="en-US" altLang="zh-CN" sz="2400" b="0" dirty="0" smtClean="0">
                <a:solidFill>
                  <a:schemeClr val="bg1"/>
                </a:solidFill>
              </a:rPr>
              <a:t>CONTENTS</a:t>
            </a:r>
            <a:endParaRPr lang="zh-CN" altLang="en-US" sz="2400" b="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86653" y="3154084"/>
            <a:ext cx="3646693" cy="2700338"/>
            <a:chOff x="955573" y="3071812"/>
            <a:chExt cx="3646693" cy="2700338"/>
          </a:xfrm>
        </p:grpSpPr>
        <p:sp>
          <p:nvSpPr>
            <p:cNvPr id="6" name="椭圆 5"/>
            <p:cNvSpPr/>
            <p:nvPr/>
          </p:nvSpPr>
          <p:spPr>
            <a:xfrm>
              <a:off x="1550195" y="3193256"/>
              <a:ext cx="2457450" cy="2457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428751" y="3071812"/>
              <a:ext cx="2700338" cy="2700338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55573" y="3883372"/>
              <a:ext cx="364669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线框在设计</a:t>
              </a:r>
              <a:endPara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中的作用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12934" y="3154084"/>
            <a:ext cx="3646693" cy="2700338"/>
            <a:chOff x="955573" y="3071812"/>
            <a:chExt cx="3646693" cy="2700338"/>
          </a:xfrm>
        </p:grpSpPr>
        <p:sp>
          <p:nvSpPr>
            <p:cNvPr id="11" name="椭圆 10"/>
            <p:cNvSpPr/>
            <p:nvPr/>
          </p:nvSpPr>
          <p:spPr>
            <a:xfrm>
              <a:off x="1550195" y="3193256"/>
              <a:ext cx="2457450" cy="2457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428751" y="3071812"/>
              <a:ext cx="2700338" cy="2700338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55573" y="3883372"/>
              <a:ext cx="364669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线框在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</a:p>
            <a:p>
              <a:pPr algn="ctr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中的应用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65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5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143548" y="313752"/>
            <a:ext cx="3800874" cy="5422643"/>
          </a:xfrm>
          <a:prstGeom prst="rect">
            <a:avLst/>
          </a:prstGeom>
          <a:solidFill>
            <a:srgbClr val="0F4E65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6981" y="6175460"/>
            <a:ext cx="11425445" cy="46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0" dirty="0" smtClean="0">
                <a:solidFill>
                  <a:schemeClr val="bg1"/>
                </a:solidFill>
              </a:rPr>
              <a:t>设置</a:t>
            </a:r>
            <a:r>
              <a:rPr lang="zh-CN" altLang="en-US" sz="1800" b="0" dirty="0">
                <a:solidFill>
                  <a:schemeClr val="bg1"/>
                </a:solidFill>
              </a:rPr>
              <a:t>线条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边框颜色为“渐变色”、并调整渐变</a:t>
            </a:r>
            <a:r>
              <a:rPr lang="zh-CN" altLang="en-US" sz="1800" b="0" dirty="0">
                <a:solidFill>
                  <a:schemeClr val="bg1"/>
                </a:solidFill>
              </a:rPr>
              <a:t>线“方向” 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，以及调整渐变光圈“</a:t>
            </a:r>
            <a:r>
              <a:rPr lang="zh-CN" altLang="en-US" sz="1800" b="0" dirty="0">
                <a:solidFill>
                  <a:schemeClr val="bg1"/>
                </a:solidFill>
              </a:rPr>
              <a:t>位置百分比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” 为一样，如“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30%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”。</a:t>
            </a:r>
            <a:endParaRPr lang="zh-CN" altLang="en-US" sz="1800" b="0" dirty="0">
              <a:solidFill>
                <a:schemeClr val="bg1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43548" y="2534338"/>
            <a:ext cx="3800874" cy="2305082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383804" y="2770567"/>
            <a:ext cx="3320363" cy="1818363"/>
          </a:xfrm>
          <a:prstGeom prst="rect">
            <a:avLst/>
          </a:prstGeom>
          <a:noFill/>
          <a:ln w="38100">
            <a:gradFill flip="none" rotWithShape="1">
              <a:gsLst>
                <a:gs pos="30000">
                  <a:schemeClr val="bg1"/>
                </a:gs>
                <a:gs pos="3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33386" b="15570"/>
          <a:stretch/>
        </p:blipFill>
        <p:spPr>
          <a:xfrm>
            <a:off x="303193" y="313752"/>
            <a:ext cx="3752381" cy="2644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32762" b="15853"/>
          <a:stretch/>
        </p:blipFill>
        <p:spPr>
          <a:xfrm>
            <a:off x="303193" y="3069279"/>
            <a:ext cx="3752381" cy="2667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729" y="322858"/>
            <a:ext cx="3767664" cy="5413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736101" y="1989516"/>
            <a:ext cx="311649" cy="410783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651063" y="4759694"/>
            <a:ext cx="311649" cy="410783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384738" y="3863378"/>
            <a:ext cx="311649" cy="410783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928672" y="4486693"/>
            <a:ext cx="377003" cy="410783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435428" y="5814714"/>
            <a:ext cx="391886" cy="186036"/>
          </a:xfrm>
          <a:prstGeom prst="triangle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4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92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67663" y="1853803"/>
            <a:ext cx="4932049" cy="3150394"/>
            <a:chOff x="3667663" y="1485682"/>
            <a:chExt cx="4932049" cy="3150394"/>
          </a:xfrm>
        </p:grpSpPr>
        <p:sp>
          <p:nvSpPr>
            <p:cNvPr id="5" name="矩形 4"/>
            <p:cNvSpPr/>
            <p:nvPr/>
          </p:nvSpPr>
          <p:spPr>
            <a:xfrm>
              <a:off x="4096173" y="2185770"/>
              <a:ext cx="39996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b="1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开放式线框</a:t>
              </a:r>
              <a:endPara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>
              <a:off x="3849188" y="1485682"/>
              <a:ext cx="4493625" cy="3150394"/>
            </a:xfrm>
            <a:custGeom>
              <a:avLst/>
              <a:gdLst>
                <a:gd name="connsiteX0" fmla="*/ 0 w 7086600"/>
                <a:gd name="connsiteY0" fmla="*/ 704850 h 5753100"/>
                <a:gd name="connsiteX1" fmla="*/ 0 w 7086600"/>
                <a:gd name="connsiteY1" fmla="*/ 0 h 5753100"/>
                <a:gd name="connsiteX2" fmla="*/ 7086600 w 7086600"/>
                <a:gd name="connsiteY2" fmla="*/ 0 h 5753100"/>
                <a:gd name="connsiteX3" fmla="*/ 7086600 w 7086600"/>
                <a:gd name="connsiteY3" fmla="*/ 5753100 h 5753100"/>
                <a:gd name="connsiteX4" fmla="*/ 0 w 7086600"/>
                <a:gd name="connsiteY4" fmla="*/ 5753100 h 5753100"/>
                <a:gd name="connsiteX5" fmla="*/ 0 w 7086600"/>
                <a:gd name="connsiteY5" fmla="*/ 5010150 h 5753100"/>
                <a:gd name="connsiteX0" fmla="*/ 18051 w 7086600"/>
                <a:gd name="connsiteY0" fmla="*/ 3406032 h 5753100"/>
                <a:gd name="connsiteX1" fmla="*/ 0 w 7086600"/>
                <a:gd name="connsiteY1" fmla="*/ 0 h 5753100"/>
                <a:gd name="connsiteX2" fmla="*/ 7086600 w 7086600"/>
                <a:gd name="connsiteY2" fmla="*/ 0 h 5753100"/>
                <a:gd name="connsiteX3" fmla="*/ 7086600 w 7086600"/>
                <a:gd name="connsiteY3" fmla="*/ 5753100 h 5753100"/>
                <a:gd name="connsiteX4" fmla="*/ 0 w 7086600"/>
                <a:gd name="connsiteY4" fmla="*/ 5753100 h 5753100"/>
                <a:gd name="connsiteX5" fmla="*/ 0 w 7086600"/>
                <a:gd name="connsiteY5" fmla="*/ 5010150 h 5753100"/>
                <a:gd name="connsiteX0" fmla="*/ 8882 w 7086600"/>
                <a:gd name="connsiteY0" fmla="*/ 3453893 h 5753100"/>
                <a:gd name="connsiteX1" fmla="*/ 0 w 7086600"/>
                <a:gd name="connsiteY1" fmla="*/ 0 h 5753100"/>
                <a:gd name="connsiteX2" fmla="*/ 7086600 w 7086600"/>
                <a:gd name="connsiteY2" fmla="*/ 0 h 5753100"/>
                <a:gd name="connsiteX3" fmla="*/ 7086600 w 7086600"/>
                <a:gd name="connsiteY3" fmla="*/ 5753100 h 5753100"/>
                <a:gd name="connsiteX4" fmla="*/ 0 w 7086600"/>
                <a:gd name="connsiteY4" fmla="*/ 5753100 h 5753100"/>
                <a:gd name="connsiteX5" fmla="*/ 0 w 7086600"/>
                <a:gd name="connsiteY5" fmla="*/ 5010150 h 57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6600" h="5753100">
                  <a:moveTo>
                    <a:pt x="8882" y="3453893"/>
                  </a:moveTo>
                  <a:cubicBezTo>
                    <a:pt x="5921" y="2302595"/>
                    <a:pt x="2961" y="1151298"/>
                    <a:pt x="0" y="0"/>
                  </a:cubicBezTo>
                  <a:lnTo>
                    <a:pt x="7086600" y="0"/>
                  </a:lnTo>
                  <a:lnTo>
                    <a:pt x="7086600" y="5753100"/>
                  </a:lnTo>
                  <a:lnTo>
                    <a:pt x="0" y="5753100"/>
                  </a:lnTo>
                  <a:lnTo>
                    <a:pt x="0" y="5010150"/>
                  </a:lnTo>
                </a:path>
              </a:pathLst>
            </a:custGeom>
            <a:noFill/>
            <a:ln w="889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67663" y="3345359"/>
              <a:ext cx="49320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800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Open </a:t>
              </a:r>
              <a:r>
                <a:rPr lang="en-US" altLang="zh-CN" sz="28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wire </a:t>
              </a:r>
              <a:r>
                <a:rPr lang="en-US" altLang="zh-CN" sz="2800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frame | </a:t>
              </a:r>
              <a:r>
                <a:rPr lang="en-US" altLang="zh-CN" sz="4800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7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981552" y="309728"/>
            <a:ext cx="3800874" cy="51869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657850"/>
            <a:ext cx="12192000" cy="1200150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6981" y="5832560"/>
            <a:ext cx="11835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800" b="0" dirty="0" smtClean="0">
                <a:solidFill>
                  <a:schemeClr val="bg1"/>
                </a:solidFill>
              </a:rPr>
              <a:t>1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）插入 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— 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形状 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— 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图文框，点击“矩形”，右键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【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设置形状格式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】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，选择“无线条”。</a:t>
            </a:r>
            <a:endParaRPr lang="en-US" altLang="zh-CN" sz="1800" b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800" b="0" dirty="0" smtClean="0">
                <a:solidFill>
                  <a:schemeClr val="bg1"/>
                </a:solidFill>
              </a:rPr>
              <a:t>2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）</a:t>
            </a:r>
            <a:r>
              <a:rPr lang="zh-CN" altLang="en-US" sz="1800" b="0" dirty="0">
                <a:solidFill>
                  <a:schemeClr val="bg1"/>
                </a:solidFill>
              </a:rPr>
              <a:t>插入 </a:t>
            </a:r>
            <a:r>
              <a:rPr lang="en-US" altLang="zh-CN" sz="1800" b="0" dirty="0">
                <a:solidFill>
                  <a:schemeClr val="bg1"/>
                </a:solidFill>
              </a:rPr>
              <a:t>— </a:t>
            </a:r>
            <a:r>
              <a:rPr lang="zh-CN" altLang="en-US" sz="1800" b="0" dirty="0">
                <a:solidFill>
                  <a:schemeClr val="bg1"/>
                </a:solidFill>
              </a:rPr>
              <a:t>形状 </a:t>
            </a:r>
            <a:r>
              <a:rPr lang="en-US" altLang="zh-CN" sz="1800" b="0" dirty="0">
                <a:solidFill>
                  <a:schemeClr val="bg1"/>
                </a:solidFill>
              </a:rPr>
              <a:t>— 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矩形（制作缺口），选择上步的“图文框”和这个“矩形”，选择“格式” 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— 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“合并形状”</a:t>
            </a:r>
            <a:r>
              <a:rPr lang="zh-CN" altLang="en-US" sz="1800" b="0" dirty="0">
                <a:solidFill>
                  <a:schemeClr val="bg1"/>
                </a:solidFill>
              </a:rPr>
              <a:t> 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— 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“剪除”。</a:t>
            </a:r>
            <a:r>
              <a:rPr lang="en-US" altLang="zh-CN" sz="1800" b="0" dirty="0" smtClean="0">
                <a:solidFill>
                  <a:schemeClr val="bg1"/>
                </a:solidFill>
              </a:rPr>
              <a:t> </a:t>
            </a:r>
            <a:r>
              <a:rPr lang="zh-CN" altLang="en-US" sz="1800" b="0" dirty="0" smtClean="0">
                <a:solidFill>
                  <a:schemeClr val="bg1"/>
                </a:solidFill>
              </a:rPr>
              <a:t> </a:t>
            </a:r>
            <a:endParaRPr lang="zh-CN" altLang="en-US" sz="1800" b="0" dirty="0">
              <a:solidFill>
                <a:schemeClr val="bg1"/>
              </a:solidFill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435428" y="5471814"/>
            <a:ext cx="391886" cy="186036"/>
          </a:xfrm>
          <a:prstGeom prst="triangle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3" y="298624"/>
            <a:ext cx="3352381" cy="3371429"/>
          </a:xfrm>
          <a:prstGeom prst="rect">
            <a:avLst/>
          </a:prstGeom>
          <a:solidFill>
            <a:srgbClr val="0F4E65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任意多边形 8"/>
          <p:cNvSpPr/>
          <p:nvPr/>
        </p:nvSpPr>
        <p:spPr>
          <a:xfrm>
            <a:off x="8758039" y="2584211"/>
            <a:ext cx="2247900" cy="1657350"/>
          </a:xfrm>
          <a:custGeom>
            <a:avLst/>
            <a:gdLst>
              <a:gd name="connsiteX0" fmla="*/ 0 w 2247900"/>
              <a:gd name="connsiteY0" fmla="*/ 0 h 1657350"/>
              <a:gd name="connsiteX1" fmla="*/ 2247900 w 2247900"/>
              <a:gd name="connsiteY1" fmla="*/ 0 h 1657350"/>
              <a:gd name="connsiteX2" fmla="*/ 2247900 w 2247900"/>
              <a:gd name="connsiteY2" fmla="*/ 207169 h 1657350"/>
              <a:gd name="connsiteX3" fmla="*/ 207169 w 2247900"/>
              <a:gd name="connsiteY3" fmla="*/ 207169 h 1657350"/>
              <a:gd name="connsiteX4" fmla="*/ 207169 w 2247900"/>
              <a:gd name="connsiteY4" fmla="*/ 1450181 h 1657350"/>
              <a:gd name="connsiteX5" fmla="*/ 2247900 w 2247900"/>
              <a:gd name="connsiteY5" fmla="*/ 1450181 h 1657350"/>
              <a:gd name="connsiteX6" fmla="*/ 2247900 w 2247900"/>
              <a:gd name="connsiteY6" fmla="*/ 1657350 h 1657350"/>
              <a:gd name="connsiteX7" fmla="*/ 0 w 2247900"/>
              <a:gd name="connsiteY7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900" h="1657350">
                <a:moveTo>
                  <a:pt x="0" y="0"/>
                </a:moveTo>
                <a:lnTo>
                  <a:pt x="2247900" y="0"/>
                </a:lnTo>
                <a:lnTo>
                  <a:pt x="2247900" y="207169"/>
                </a:lnTo>
                <a:lnTo>
                  <a:pt x="207169" y="207169"/>
                </a:lnTo>
                <a:lnTo>
                  <a:pt x="207169" y="1450181"/>
                </a:lnTo>
                <a:lnTo>
                  <a:pt x="2247900" y="1450181"/>
                </a:lnTo>
                <a:lnTo>
                  <a:pt x="2247900" y="1657350"/>
                </a:lnTo>
                <a:lnTo>
                  <a:pt x="0" y="1657350"/>
                </a:lnTo>
                <a:close/>
              </a:path>
            </a:pathLst>
          </a:cu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135" y="298624"/>
            <a:ext cx="3283096" cy="3371429"/>
          </a:xfrm>
          <a:prstGeom prst="rect">
            <a:avLst/>
          </a:prstGeom>
          <a:solidFill>
            <a:srgbClr val="0F4E65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等腰三角形 10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图文框 12"/>
          <p:cNvSpPr/>
          <p:nvPr/>
        </p:nvSpPr>
        <p:spPr>
          <a:xfrm>
            <a:off x="736600" y="3793009"/>
            <a:ext cx="2571750" cy="1678632"/>
          </a:xfrm>
          <a:prstGeom prst="frame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图文框 13"/>
          <p:cNvSpPr/>
          <p:nvPr/>
        </p:nvSpPr>
        <p:spPr>
          <a:xfrm>
            <a:off x="4341810" y="3793009"/>
            <a:ext cx="2571750" cy="1678632"/>
          </a:xfrm>
          <a:prstGeom prst="frame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6465" y="3690899"/>
            <a:ext cx="776923" cy="1869815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231526" y="3009248"/>
            <a:ext cx="311649" cy="317360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302693" y="3242914"/>
            <a:ext cx="1193232" cy="363885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16774" y="2423007"/>
            <a:ext cx="2918302" cy="1958493"/>
          </a:xfrm>
          <a:prstGeom prst="rect">
            <a:avLst/>
          </a:prstGeom>
          <a:noFill/>
          <a:ln w="22225">
            <a:solidFill>
              <a:srgbClr val="D55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1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r="42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9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22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59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0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499370" y="1320283"/>
            <a:ext cx="7193260" cy="4217434"/>
            <a:chOff x="4004686" y="1868056"/>
            <a:chExt cx="4224914" cy="2477082"/>
          </a:xfrm>
        </p:grpSpPr>
        <p:sp>
          <p:nvSpPr>
            <p:cNvPr id="2" name="矩形 1"/>
            <p:cNvSpPr/>
            <p:nvPr/>
          </p:nvSpPr>
          <p:spPr>
            <a:xfrm>
              <a:off x="4004686" y="2959277"/>
              <a:ext cx="4224914" cy="804478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/>
            <p:cNvCxnSpPr>
              <a:cxnSpLocks noChangeAspect="1"/>
            </p:cNvCxnSpPr>
            <p:nvPr/>
          </p:nvCxnSpPr>
          <p:spPr>
            <a:xfrm flipH="1">
              <a:off x="6905068" y="1868056"/>
              <a:ext cx="751338" cy="75134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>
              <a:cxnSpLocks noChangeAspect="1"/>
            </p:cNvCxnSpPr>
            <p:nvPr/>
          </p:nvCxnSpPr>
          <p:spPr>
            <a:xfrm flipH="1">
              <a:off x="4361816" y="3969468"/>
              <a:ext cx="375668" cy="37567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cxnSpLocks noChangeAspect="1"/>
            </p:cNvCxnSpPr>
            <p:nvPr/>
          </p:nvCxnSpPr>
          <p:spPr>
            <a:xfrm flipH="1">
              <a:off x="6256644" y="2485228"/>
              <a:ext cx="268334" cy="268336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4015740" y="3069128"/>
              <a:ext cx="4160520" cy="596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线框在</a:t>
              </a:r>
              <a:r>
                <a:rPr lang="zh-CN" altLang="en-US" sz="6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设计中</a:t>
              </a:r>
              <a:r>
                <a:rPr lang="zh-CN" altLang="en-US" sz="6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的作用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37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1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43159" y="2185770"/>
            <a:ext cx="3646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分割强调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91432" y="4849099"/>
            <a:ext cx="560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sz="2800" b="0" dirty="0" smtClean="0">
                <a:solidFill>
                  <a:schemeClr val="bg1">
                    <a:lumMod val="95000"/>
                  </a:schemeClr>
                </a:solidFill>
              </a:rPr>
              <a:t>分割内容，区分不同或者主次</a:t>
            </a:r>
            <a:endParaRPr lang="zh-CN" alt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49188" y="1485682"/>
            <a:ext cx="4493625" cy="3150394"/>
          </a:xfrm>
          <a:custGeom>
            <a:avLst/>
            <a:gdLst>
              <a:gd name="connsiteX0" fmla="*/ 0 w 7086600"/>
              <a:gd name="connsiteY0" fmla="*/ 704850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  <a:gd name="connsiteX0" fmla="*/ 18051 w 7086600"/>
              <a:gd name="connsiteY0" fmla="*/ 3406032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  <a:gd name="connsiteX0" fmla="*/ 8882 w 7086600"/>
              <a:gd name="connsiteY0" fmla="*/ 3453893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0" h="5753100">
                <a:moveTo>
                  <a:pt x="8882" y="3453893"/>
                </a:moveTo>
                <a:cubicBezTo>
                  <a:pt x="5921" y="2302595"/>
                  <a:pt x="2961" y="1151298"/>
                  <a:pt x="0" y="0"/>
                </a:cubicBezTo>
                <a:lnTo>
                  <a:pt x="7086600" y="0"/>
                </a:lnTo>
                <a:lnTo>
                  <a:pt x="7086600" y="5753100"/>
                </a:lnTo>
                <a:lnTo>
                  <a:pt x="0" y="5753100"/>
                </a:lnTo>
                <a:lnTo>
                  <a:pt x="0" y="5010150"/>
                </a:lnTo>
              </a:path>
            </a:pathLst>
          </a:cu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33837" y="3345359"/>
            <a:ext cx="493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2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. </a:t>
            </a:r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Segmentation emphasis</a:t>
            </a:r>
            <a:endParaRPr lang="zh-CN" altLang="en-US" sz="2800" spc="3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02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r="2364"/>
          <a:stretch/>
        </p:blipFill>
        <p:spPr>
          <a:xfrm>
            <a:off x="155575" y="0"/>
            <a:ext cx="6858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510070" y="4167266"/>
            <a:ext cx="2834080" cy="539645"/>
          </a:xfrm>
          <a:prstGeom prst="rect">
            <a:avLst/>
          </a:prstGeom>
          <a:noFill/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cxnSpLocks noChangeAspect="1"/>
          </p:cNvCxnSpPr>
          <p:nvPr/>
        </p:nvCxnSpPr>
        <p:spPr>
          <a:xfrm flipH="1">
            <a:off x="8662486" y="3212793"/>
            <a:ext cx="503999" cy="504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cxnSpLocks noChangeAspect="1"/>
          </p:cNvCxnSpPr>
          <p:nvPr/>
        </p:nvCxnSpPr>
        <p:spPr>
          <a:xfrm flipH="1">
            <a:off x="7013576" y="5304940"/>
            <a:ext cx="251999" cy="252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 noChangeAspect="1"/>
          </p:cNvCxnSpPr>
          <p:nvPr/>
        </p:nvCxnSpPr>
        <p:spPr>
          <a:xfrm flipH="1">
            <a:off x="8227522" y="3626793"/>
            <a:ext cx="179999" cy="180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718388" y="4131266"/>
            <a:ext cx="576000" cy="72000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400486" y="4995321"/>
            <a:ext cx="47343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0" dirty="0" smtClean="0"/>
              <a:t>对复杂版面</a:t>
            </a:r>
            <a:r>
              <a:rPr lang="zh-CN" altLang="en-US" sz="1800" b="0" dirty="0"/>
              <a:t>添加了线框元素，让原本复杂相互干扰的文案数据信息变得调理清晰，画面简洁，视觉强化。</a:t>
            </a:r>
          </a:p>
        </p:txBody>
      </p:sp>
      <p:sp>
        <p:nvSpPr>
          <p:cNvPr id="10" name="矩形 9"/>
          <p:cNvSpPr/>
          <p:nvPr/>
        </p:nvSpPr>
        <p:spPr>
          <a:xfrm>
            <a:off x="7596580" y="418415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线框元素的强化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10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5" y="0"/>
            <a:ext cx="11773390" cy="6858000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0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>
          <a:xfrm>
            <a:off x="1886" y="609600"/>
            <a:ext cx="12188228" cy="61912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-1"/>
            <a:ext cx="12192000" cy="1685925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10515601" y="-19049"/>
            <a:ext cx="1657348" cy="1695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rot="2677984">
            <a:off x="10875932" y="199033"/>
            <a:ext cx="15990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【</a:t>
            </a:r>
            <a:r>
              <a:rPr lang="zh-CN" altLang="en-US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公众号</a:t>
            </a:r>
            <a:r>
              <a:rPr lang="en-US" altLang="zh-CN" sz="1200" dirty="0">
                <a:solidFill>
                  <a:srgbClr val="0F4E6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】</a:t>
            </a:r>
            <a:endParaRPr lang="zh-CN" altLang="en-US" sz="1200" dirty="0">
              <a:solidFill>
                <a:srgbClr val="0F4E6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F4E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启创演示</a:t>
            </a:r>
            <a:endParaRPr lang="en-US" altLang="zh-CN" sz="2000" b="1" dirty="0" smtClean="0">
              <a:solidFill>
                <a:srgbClr val="0F4E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18894" y="554906"/>
            <a:ext cx="3554213" cy="576111"/>
            <a:chOff x="4634552" y="654299"/>
            <a:chExt cx="3554213" cy="576111"/>
          </a:xfrm>
        </p:grpSpPr>
        <p:sp>
          <p:nvSpPr>
            <p:cNvPr id="13" name="矩形 12"/>
            <p:cNvSpPr/>
            <p:nvPr/>
          </p:nvSpPr>
          <p:spPr>
            <a:xfrm>
              <a:off x="4634552" y="690299"/>
              <a:ext cx="3554213" cy="539645"/>
            </a:xfrm>
            <a:prstGeom prst="rect">
              <a:avLst/>
            </a:prstGeom>
            <a:noFill/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842873" y="654299"/>
              <a:ext cx="576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721065" y="707190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分割内容，区分不同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9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43159" y="2185770"/>
            <a:ext cx="3646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辅助修饰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91432" y="4849099"/>
            <a:ext cx="560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sz="2800" b="0" dirty="0" smtClean="0">
                <a:solidFill>
                  <a:schemeClr val="bg1">
                    <a:lumMod val="95000"/>
                  </a:schemeClr>
                </a:solidFill>
              </a:rPr>
              <a:t>丰富版面，提示整体设计逼格</a:t>
            </a:r>
            <a:endParaRPr lang="zh-CN" alt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49188" y="1485682"/>
            <a:ext cx="4493625" cy="3150394"/>
          </a:xfrm>
          <a:custGeom>
            <a:avLst/>
            <a:gdLst>
              <a:gd name="connsiteX0" fmla="*/ 0 w 7086600"/>
              <a:gd name="connsiteY0" fmla="*/ 704850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  <a:gd name="connsiteX0" fmla="*/ 18051 w 7086600"/>
              <a:gd name="connsiteY0" fmla="*/ 3406032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  <a:gd name="connsiteX0" fmla="*/ 8882 w 7086600"/>
              <a:gd name="connsiteY0" fmla="*/ 3453893 h 5753100"/>
              <a:gd name="connsiteX1" fmla="*/ 0 w 7086600"/>
              <a:gd name="connsiteY1" fmla="*/ 0 h 5753100"/>
              <a:gd name="connsiteX2" fmla="*/ 7086600 w 7086600"/>
              <a:gd name="connsiteY2" fmla="*/ 0 h 5753100"/>
              <a:gd name="connsiteX3" fmla="*/ 7086600 w 7086600"/>
              <a:gd name="connsiteY3" fmla="*/ 5753100 h 5753100"/>
              <a:gd name="connsiteX4" fmla="*/ 0 w 7086600"/>
              <a:gd name="connsiteY4" fmla="*/ 5753100 h 5753100"/>
              <a:gd name="connsiteX5" fmla="*/ 0 w 7086600"/>
              <a:gd name="connsiteY5" fmla="*/ 501015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0" h="5753100">
                <a:moveTo>
                  <a:pt x="8882" y="3453893"/>
                </a:moveTo>
                <a:cubicBezTo>
                  <a:pt x="5921" y="2302595"/>
                  <a:pt x="2961" y="1151298"/>
                  <a:pt x="0" y="0"/>
                </a:cubicBezTo>
                <a:lnTo>
                  <a:pt x="7086600" y="0"/>
                </a:lnTo>
                <a:lnTo>
                  <a:pt x="7086600" y="5753100"/>
                </a:lnTo>
                <a:lnTo>
                  <a:pt x="0" y="5753100"/>
                </a:lnTo>
                <a:lnTo>
                  <a:pt x="0" y="5010150"/>
                </a:lnTo>
              </a:path>
            </a:pathLst>
          </a:cu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04809" y="3345359"/>
            <a:ext cx="493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B</a:t>
            </a:r>
            <a:r>
              <a:rPr lang="en-US" altLang="zh-CN" sz="28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. </a:t>
            </a:r>
            <a:r>
              <a:rPr lang="en-US" altLang="zh-CN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Auxiliary </a:t>
            </a:r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modification</a:t>
            </a:r>
            <a:endParaRPr lang="zh-CN" altLang="en-US" sz="2800" spc="3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6858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10070" y="4167266"/>
            <a:ext cx="3143757" cy="539645"/>
          </a:xfrm>
          <a:prstGeom prst="rect">
            <a:avLst/>
          </a:prstGeom>
          <a:noFill/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cxnSpLocks noChangeAspect="1"/>
          </p:cNvCxnSpPr>
          <p:nvPr/>
        </p:nvCxnSpPr>
        <p:spPr>
          <a:xfrm flipH="1">
            <a:off x="8662486" y="3212793"/>
            <a:ext cx="503999" cy="504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 noChangeAspect="1"/>
          </p:cNvCxnSpPr>
          <p:nvPr/>
        </p:nvCxnSpPr>
        <p:spPr>
          <a:xfrm flipH="1">
            <a:off x="7013576" y="5304940"/>
            <a:ext cx="251999" cy="252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cxnSpLocks noChangeAspect="1"/>
          </p:cNvCxnSpPr>
          <p:nvPr/>
        </p:nvCxnSpPr>
        <p:spPr>
          <a:xfrm flipH="1">
            <a:off x="8227522" y="3626793"/>
            <a:ext cx="179999" cy="180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718388" y="4131266"/>
            <a:ext cx="576000" cy="72000"/>
          </a:xfrm>
          <a:prstGeom prst="rect">
            <a:avLst/>
          </a:prstGeom>
          <a:solidFill>
            <a:srgbClr val="0F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00486" y="4995321"/>
            <a:ext cx="4734338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0" dirty="0" smtClean="0"/>
              <a:t>简单的线框加上镂空色块的版式辅助，完美诠释了什么是：简洁却不简单，设计韵味十足，美得刚刚好！</a:t>
            </a:r>
            <a:endParaRPr lang="zh-CN" altLang="en-US" sz="1800" b="0" dirty="0"/>
          </a:p>
        </p:txBody>
      </p:sp>
      <p:sp>
        <p:nvSpPr>
          <p:cNvPr id="19" name="矩形 18"/>
          <p:cNvSpPr/>
          <p:nvPr/>
        </p:nvSpPr>
        <p:spPr>
          <a:xfrm>
            <a:off x="7596580" y="418415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线框元素的可读性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58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5f8e6a42749d64bd8885d23be311c7f66c825e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1346</Words>
  <Application>Microsoft Office PowerPoint</Application>
  <PresentationFormat>宽屏</PresentationFormat>
  <Paragraphs>111</Paragraphs>
  <Slides>30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 Unicode MS</vt:lpstr>
      <vt:lpstr>DINPro-Light</vt:lpstr>
      <vt:lpstr>Meiryo</vt:lpstr>
      <vt:lpstr>宋体</vt:lpstr>
      <vt:lpstr>微软雅黑</vt:lpstr>
      <vt:lpstr>微软雅黑 Light</vt:lpstr>
      <vt:lpstr>叶根友刀锋黑草</vt:lpstr>
      <vt:lpstr>Arial</vt:lpstr>
      <vt:lpstr>Calibri</vt:lpstr>
      <vt:lpstr>Calibri Light</vt:lpstr>
      <vt:lpstr>Impact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优品PPT</cp:lastModifiedBy>
  <cp:revision>101</cp:revision>
  <dcterms:created xsi:type="dcterms:W3CDTF">2017-01-06T07:08:41Z</dcterms:created>
  <dcterms:modified xsi:type="dcterms:W3CDTF">2017-10-31T01:57:06Z</dcterms:modified>
</cp:coreProperties>
</file>